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Nuni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bold.fntdata"/><Relationship Id="rId6" Type="http://schemas.openxmlformats.org/officeDocument/2006/relationships/slide" Target="slides/slide1.xml"/><Relationship Id="rId18"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dc797edc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dc797edc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233A44"/>
              </a:buClr>
              <a:buSzPts val="1300"/>
              <a:buFont typeface="Calibri"/>
              <a:buChar char="●"/>
            </a:pPr>
            <a:r>
              <a:rPr lang="ru" sz="1300">
                <a:solidFill>
                  <a:srgbClr val="233A44"/>
                </a:solidFill>
                <a:latin typeface="Calibri"/>
                <a:ea typeface="Calibri"/>
                <a:cs typeface="Calibri"/>
                <a:sym typeface="Calibri"/>
              </a:rPr>
              <a:t>Query = "Arcane :("</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Char char="●"/>
            </a:pPr>
            <a:r>
              <a:rPr lang="ru" sz="1300">
                <a:solidFill>
                  <a:srgbClr val="233A44"/>
                </a:solidFill>
                <a:latin typeface="Calibri"/>
                <a:ea typeface="Calibri"/>
                <a:cs typeface="Calibri"/>
                <a:sym typeface="Calibri"/>
              </a:rPr>
              <a:t>Associated words</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Char char="●"/>
            </a:pPr>
            <a:r>
              <a:rPr lang="ru" sz="1300">
                <a:solidFill>
                  <a:srgbClr val="233A44"/>
                </a:solidFill>
                <a:latin typeface="Calibri"/>
                <a:ea typeface="Calibri"/>
                <a:cs typeface="Calibri"/>
                <a:sym typeface="Calibri"/>
              </a:rPr>
              <a:t>Popular tweets (retweet and likes)</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Char char="●"/>
            </a:pPr>
            <a:r>
              <a:rPr lang="ru" sz="1300">
                <a:solidFill>
                  <a:srgbClr val="233A44"/>
                </a:solidFill>
                <a:latin typeface="Calibri"/>
                <a:ea typeface="Calibri"/>
                <a:cs typeface="Calibri"/>
                <a:sym typeface="Calibri"/>
              </a:rPr>
              <a:t>Netflix and League of Legends followers</a:t>
            </a:r>
            <a:endParaRPr sz="1300">
              <a:solidFill>
                <a:srgbClr val="233A44"/>
              </a:solidFill>
              <a:latin typeface="Calibri"/>
              <a:ea typeface="Calibri"/>
              <a:cs typeface="Calibri"/>
              <a:sym typeface="Calibri"/>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fbe992a13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0fbe992a13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ru"/>
              <a:t>Thus we suggest that there is a melodramatic romantic storyline in season 2 as well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dc797edc4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dc797edc4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233A44"/>
              </a:buClr>
              <a:buSzPts val="1300"/>
              <a:buFont typeface="Calibri"/>
              <a:buChar char="●"/>
            </a:pPr>
            <a:r>
              <a:rPr lang="ru" sz="1300">
                <a:solidFill>
                  <a:srgbClr val="233A44"/>
                </a:solidFill>
                <a:latin typeface="Calibri"/>
                <a:ea typeface="Calibri"/>
                <a:cs typeface="Calibri"/>
                <a:sym typeface="Calibri"/>
              </a:rPr>
              <a:t>Words: "Sad", "Vi"</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Char char="●"/>
            </a:pPr>
            <a:r>
              <a:rPr lang="ru" sz="1300">
                <a:solidFill>
                  <a:srgbClr val="233A44"/>
                </a:solidFill>
                <a:latin typeface="Calibri"/>
                <a:ea typeface="Calibri"/>
                <a:cs typeface="Calibri"/>
                <a:sym typeface="Calibri"/>
              </a:rPr>
              <a:t>Sad tweets (emotion)</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Char char="●"/>
            </a:pPr>
            <a:r>
              <a:rPr lang="ru" sz="1300">
                <a:solidFill>
                  <a:srgbClr val="233A44"/>
                </a:solidFill>
                <a:latin typeface="Calibri"/>
                <a:ea typeface="Calibri"/>
                <a:cs typeface="Calibri"/>
                <a:sym typeface="Calibri"/>
              </a:rPr>
              <a:t>Netflix and LoL</a:t>
            </a:r>
            <a:endParaRPr sz="1300">
              <a:solidFill>
                <a:srgbClr val="233A44"/>
              </a:solidFill>
              <a:latin typeface="Calibri"/>
              <a:ea typeface="Calibri"/>
              <a:cs typeface="Calibri"/>
              <a:sym typeface="Calibri"/>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f5efb21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f5efb21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Mention how many tweets we had for each</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For the first two problems we gathered data on the topic of nutrition. We searched for words that appear most frequently alongside nutrition in tweets, the most retweeted tweets on the topic, as well as the most frequent mentions and hashtags from tweets about nutrition.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ru">
                <a:solidFill>
                  <a:schemeClr val="dk1"/>
                </a:solidFill>
              </a:rPr>
              <a:t>Then for problem three, the famous person of our choice was Elon Musk. With Musk’s Twitter account we collected users that are his account’s followers, friends, and those that are in both the followers and friends lists. </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ru">
                <a:solidFill>
                  <a:schemeClr val="dk1"/>
                </a:solidFill>
              </a:rPr>
              <a:t>And lastly, we looked at the Netflix show Arcane. The search query looked for tweets with a negative attitude to see if viewers liked the show or not.</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f7e7c238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f7e7c238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Yuriy</a:t>
            </a:r>
            <a:endParaRPr/>
          </a:p>
          <a:p>
            <a:pPr indent="0" lvl="0" marL="0" rtl="0" algn="l">
              <a:spcBef>
                <a:spcPts val="0"/>
              </a:spcBef>
              <a:spcAft>
                <a:spcPts val="0"/>
              </a:spcAft>
              <a:buNone/>
            </a:pPr>
            <a:r>
              <a:rPr lang="ru"/>
              <a:t>For the first two problems </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We wanted to find what do people that tweet about nutrition care about the most and what trends coincide with the trend of nutrition.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077653a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1077653a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33A44"/>
              </a:buClr>
              <a:buSzPts val="1200"/>
              <a:buFont typeface="Calibri"/>
              <a:buChar char="●"/>
            </a:pPr>
            <a:r>
              <a:rPr lang="ru" sz="1200">
                <a:solidFill>
                  <a:srgbClr val="233A44"/>
                </a:solidFill>
                <a:latin typeface="Calibri"/>
                <a:ea typeface="Calibri"/>
                <a:cs typeface="Calibri"/>
                <a:sym typeface="Calibri"/>
              </a:rPr>
              <a:t>Collected 300 tweets </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ru" sz="1200">
                <a:solidFill>
                  <a:srgbClr val="233A44"/>
                </a:solidFill>
                <a:latin typeface="Calibri"/>
                <a:ea typeface="Calibri"/>
                <a:cs typeface="Calibri"/>
                <a:sym typeface="Calibri"/>
              </a:rPr>
              <a:t>Top 30 words when looking up “nutrition”</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ru" sz="1200">
                <a:solidFill>
                  <a:srgbClr val="233A44"/>
                </a:solidFill>
                <a:latin typeface="Calibri"/>
                <a:ea typeface="Calibri"/>
                <a:cs typeface="Calibri"/>
                <a:sym typeface="Calibri"/>
              </a:rPr>
              <a:t>Things like “I”, “food”, “health”</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ru" sz="1200">
                <a:solidFill>
                  <a:srgbClr val="233A44"/>
                </a:solidFill>
                <a:latin typeface="Calibri"/>
                <a:ea typeface="Calibri"/>
                <a:cs typeface="Calibri"/>
                <a:sym typeface="Calibri"/>
              </a:rPr>
              <a:t>Recurring themes</a:t>
            </a:r>
            <a:endParaRPr sz="7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077653a6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077653a6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300">
                <a:solidFill>
                  <a:schemeClr val="dk1"/>
                </a:solidFill>
              </a:rPr>
              <a:t>Austin</a:t>
            </a:r>
            <a:endParaRPr sz="300">
              <a:solidFill>
                <a:schemeClr val="dk1"/>
              </a:solidFill>
            </a:endParaRPr>
          </a:p>
          <a:p>
            <a:pPr indent="-298450" lvl="0" marL="457200" rtl="0" algn="l">
              <a:lnSpc>
                <a:spcPct val="115000"/>
              </a:lnSpc>
              <a:spcBef>
                <a:spcPts val="0"/>
              </a:spcBef>
              <a:spcAft>
                <a:spcPts val="0"/>
              </a:spcAft>
              <a:buClr>
                <a:srgbClr val="233A44"/>
              </a:buClr>
              <a:buSzPts val="1100"/>
              <a:buFont typeface="Calibri"/>
              <a:buChar char="●"/>
            </a:pPr>
            <a:r>
              <a:rPr lang="ru">
                <a:solidFill>
                  <a:srgbClr val="233A44"/>
                </a:solidFill>
                <a:latin typeface="Calibri"/>
                <a:ea typeface="Calibri"/>
                <a:cs typeface="Calibri"/>
                <a:sym typeface="Calibri"/>
              </a:rPr>
              <a:t>More about nutrition</a:t>
            </a:r>
            <a:endParaRPr>
              <a:solidFill>
                <a:srgbClr val="233A44"/>
              </a:solidFill>
              <a:latin typeface="Calibri"/>
              <a:ea typeface="Calibri"/>
              <a:cs typeface="Calibri"/>
              <a:sym typeface="Calibri"/>
            </a:endParaRPr>
          </a:p>
          <a:p>
            <a:pPr indent="-298450" lvl="0" marL="457200" rtl="0" algn="l">
              <a:lnSpc>
                <a:spcPct val="115000"/>
              </a:lnSpc>
              <a:spcBef>
                <a:spcPts val="0"/>
              </a:spcBef>
              <a:spcAft>
                <a:spcPts val="0"/>
              </a:spcAft>
              <a:buClr>
                <a:srgbClr val="233A44"/>
              </a:buClr>
              <a:buSzPts val="1100"/>
              <a:buFont typeface="Calibri"/>
              <a:buChar char="●"/>
            </a:pPr>
            <a:r>
              <a:rPr lang="ru">
                <a:solidFill>
                  <a:srgbClr val="233A44"/>
                </a:solidFill>
                <a:latin typeface="Calibri"/>
                <a:ea typeface="Calibri"/>
                <a:cs typeface="Calibri"/>
                <a:sym typeface="Calibri"/>
              </a:rPr>
              <a:t>Eating</a:t>
            </a:r>
            <a:endParaRPr>
              <a:solidFill>
                <a:srgbClr val="233A44"/>
              </a:solidFill>
              <a:latin typeface="Calibri"/>
              <a:ea typeface="Calibri"/>
              <a:cs typeface="Calibri"/>
              <a:sym typeface="Calibri"/>
            </a:endParaRPr>
          </a:p>
          <a:p>
            <a:pPr indent="-298450" lvl="0" marL="457200" rtl="0" algn="l">
              <a:lnSpc>
                <a:spcPct val="115000"/>
              </a:lnSpc>
              <a:spcBef>
                <a:spcPts val="0"/>
              </a:spcBef>
              <a:spcAft>
                <a:spcPts val="0"/>
              </a:spcAft>
              <a:buClr>
                <a:srgbClr val="233A44"/>
              </a:buClr>
              <a:buSzPts val="1100"/>
              <a:buFont typeface="Calibri"/>
              <a:buChar char="●"/>
            </a:pPr>
            <a:r>
              <a:rPr lang="ru">
                <a:solidFill>
                  <a:srgbClr val="233A44"/>
                </a:solidFill>
                <a:latin typeface="Calibri"/>
                <a:ea typeface="Calibri"/>
                <a:cs typeface="Calibri"/>
                <a:sym typeface="Calibri"/>
              </a:rPr>
              <a:t>Diet Plan</a:t>
            </a:r>
            <a:endParaRPr>
              <a:solidFill>
                <a:srgbClr val="233A44"/>
              </a:solidFill>
              <a:latin typeface="Calibri"/>
              <a:ea typeface="Calibri"/>
              <a:cs typeface="Calibri"/>
              <a:sym typeface="Calibri"/>
            </a:endParaRPr>
          </a:p>
          <a:p>
            <a:pPr indent="-298450" lvl="0" marL="457200" rtl="0" algn="l">
              <a:lnSpc>
                <a:spcPct val="115000"/>
              </a:lnSpc>
              <a:spcBef>
                <a:spcPts val="0"/>
              </a:spcBef>
              <a:spcAft>
                <a:spcPts val="0"/>
              </a:spcAft>
              <a:buClr>
                <a:srgbClr val="233A44"/>
              </a:buClr>
              <a:buSzPts val="1100"/>
              <a:buFont typeface="Calibri"/>
              <a:buChar char="●"/>
            </a:pPr>
            <a:r>
              <a:rPr lang="ru">
                <a:solidFill>
                  <a:srgbClr val="233A44"/>
                </a:solidFill>
                <a:latin typeface="Calibri"/>
                <a:ea typeface="Calibri"/>
                <a:cs typeface="Calibri"/>
                <a:sym typeface="Calibri"/>
              </a:rPr>
              <a:t>Health</a:t>
            </a:r>
            <a:endParaRPr sz="3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0850958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0850958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a:solidFill>
                  <a:schemeClr val="dk1"/>
                </a:solidFill>
              </a:rPr>
              <a:t>Yuriy</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ru">
                <a:solidFill>
                  <a:schemeClr val="dk1"/>
                </a:solidFill>
              </a:rPr>
              <a:t>For our popular Twitter user, we decided to choose Elon Musk who is an </a:t>
            </a:r>
            <a:r>
              <a:rPr lang="ru">
                <a:solidFill>
                  <a:schemeClr val="dk1"/>
                </a:solidFill>
              </a:rPr>
              <a:t>entrepreneur </a:t>
            </a:r>
            <a:r>
              <a:rPr lang="ru">
                <a:solidFill>
                  <a:schemeClr val="dk1"/>
                </a:solidFill>
              </a:rPr>
              <a:t>who is a very active Twitter user, who has a very large following. We decided to pair him up with Lex Fridman, who is a very famous computer scientist who recently had Elon on his podcast.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077653a6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077653a6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Takeaways:</a:t>
            </a:r>
            <a:endParaRPr/>
          </a:p>
          <a:p>
            <a:pPr indent="-298450" lvl="0" marL="457200" rtl="0" algn="l">
              <a:spcBef>
                <a:spcPts val="0"/>
              </a:spcBef>
              <a:spcAft>
                <a:spcPts val="0"/>
              </a:spcAft>
              <a:buSzPts val="1100"/>
              <a:buChar char="●"/>
            </a:pPr>
            <a:r>
              <a:rPr lang="ru"/>
              <a:t>Some longtime Twitter users just started following Musk</a:t>
            </a:r>
            <a:endParaRPr/>
          </a:p>
          <a:p>
            <a:pPr indent="-298450" lvl="0" marL="457200" rtl="0" algn="l">
              <a:spcBef>
                <a:spcPts val="0"/>
              </a:spcBef>
              <a:spcAft>
                <a:spcPts val="0"/>
              </a:spcAft>
              <a:buSzPts val="1100"/>
              <a:buChar char="●"/>
            </a:pPr>
            <a:r>
              <a:rPr lang="ru"/>
              <a:t>Some Friends are also longtime Twitter users -&gt; the fact that some of their IDs are very short. Suggests that some of his latest followers, are old time twitter users, that only recently decided to follow Musk on twitter.</a:t>
            </a:r>
            <a:endParaRPr/>
          </a:p>
          <a:p>
            <a:pPr indent="0" lvl="0" marL="45720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f7e7c238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f7e7c238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Takeaways:</a:t>
            </a:r>
            <a:endParaRPr/>
          </a:p>
          <a:p>
            <a:pPr indent="-298450" lvl="0" marL="457200" rtl="0" algn="l">
              <a:spcBef>
                <a:spcPts val="0"/>
              </a:spcBef>
              <a:spcAft>
                <a:spcPts val="0"/>
              </a:spcAft>
              <a:buSzPts val="1100"/>
              <a:buChar char="●"/>
            </a:pPr>
            <a:r>
              <a:rPr lang="ru"/>
              <a:t>Looked for mutual friends of him and Lex Fridman</a:t>
            </a:r>
            <a:endParaRPr/>
          </a:p>
          <a:p>
            <a:pPr indent="-298450" lvl="1" marL="914400" rtl="0" algn="l">
              <a:lnSpc>
                <a:spcPct val="115000"/>
              </a:lnSpc>
              <a:spcBef>
                <a:spcPts val="0"/>
              </a:spcBef>
              <a:spcAft>
                <a:spcPts val="0"/>
              </a:spcAft>
              <a:buSzPts val="1100"/>
              <a:buChar char="○"/>
            </a:pPr>
            <a:r>
              <a:rPr lang="ru">
                <a:solidFill>
                  <a:schemeClr val="dk1"/>
                </a:solidFill>
              </a:rPr>
              <a:t>Both friends with twitter users, fermatslibrary, and engineers_feed</a:t>
            </a:r>
            <a:endParaRPr>
              <a:solidFill>
                <a:schemeClr val="dk1"/>
              </a:solidFill>
            </a:endParaRPr>
          </a:p>
          <a:p>
            <a:pPr indent="-298450" lvl="0" marL="457200" rtl="0" algn="l">
              <a:spcBef>
                <a:spcPts val="0"/>
              </a:spcBef>
              <a:spcAft>
                <a:spcPts val="0"/>
              </a:spcAft>
              <a:buClr>
                <a:schemeClr val="dk1"/>
              </a:buClr>
              <a:buSzPts val="1100"/>
              <a:buChar char="●"/>
            </a:pPr>
            <a:r>
              <a:rPr lang="ru">
                <a:solidFill>
                  <a:schemeClr val="dk1"/>
                </a:solidFill>
              </a:rPr>
              <a:t>Was tough to gather accounts that are both friends and followers into a table</a:t>
            </a:r>
            <a:endParaRPr>
              <a:solidFill>
                <a:schemeClr val="dk1"/>
              </a:solidFill>
            </a:endParaRPr>
          </a:p>
          <a:p>
            <a:pPr indent="-298450" lvl="1" marL="914400" rtl="0" algn="l">
              <a:spcBef>
                <a:spcPts val="0"/>
              </a:spcBef>
              <a:spcAft>
                <a:spcPts val="0"/>
              </a:spcAft>
              <a:buClr>
                <a:schemeClr val="dk1"/>
              </a:buClr>
              <a:buSzPts val="1100"/>
              <a:buChar char="○"/>
            </a:pPr>
            <a:r>
              <a:rPr lang="ru">
                <a:solidFill>
                  <a:schemeClr val="dk1"/>
                </a:solidFill>
              </a:rPr>
              <a:t>as approx. 71 million followers, only 107 are friends</a:t>
            </a:r>
            <a:endParaRPr>
              <a:solidFill>
                <a:schemeClr val="dk1"/>
              </a:solidFill>
            </a:endParaRPr>
          </a:p>
          <a:p>
            <a:pPr indent="0" lvl="0" marL="0" rtl="0" algn="l">
              <a:lnSpc>
                <a:spcPct val="115000"/>
              </a:lnSpc>
              <a:spcBef>
                <a:spcPts val="0"/>
              </a:spcBef>
              <a:spcAft>
                <a:spcPts val="120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dc797edc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dc797edc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For our problem 4 we decided to look into a popular Netflix show called Arcane which is based on a popular game called League of Legends. I recently </a:t>
            </a:r>
            <a:r>
              <a:rPr lang="ru"/>
              <a:t>watched the show and wanted to see if there were any negative tweets about the show to then further learn about the series and how it was welcomed by the community.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a:t>Case Study 1</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ru"/>
              <a:t>Group 7: </a:t>
            </a:r>
            <a:r>
              <a:rPr lang="ru"/>
              <a:t>Jacob Bissonette, Austin Franklin, Yuriy Kamenivskyy, </a:t>
            </a:r>
            <a:endParaRPr/>
          </a:p>
          <a:p>
            <a:pPr indent="0" lvl="0" marL="0" rtl="0" algn="ctr">
              <a:spcBef>
                <a:spcPts val="0"/>
              </a:spcBef>
              <a:spcAft>
                <a:spcPts val="0"/>
              </a:spcAft>
              <a:buNone/>
            </a:pPr>
            <a:r>
              <a:rPr lang="ru"/>
              <a:t>Garrett McMerriman, Bill Pham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Problem 4: Top words</a:t>
            </a:r>
            <a:endParaRPr/>
          </a:p>
        </p:txBody>
      </p:sp>
      <p:pic>
        <p:nvPicPr>
          <p:cNvPr id="194" name="Google Shape;194;p22"/>
          <p:cNvPicPr preferRelativeResize="0"/>
          <p:nvPr/>
        </p:nvPicPr>
        <p:blipFill rotWithShape="1">
          <a:blip r:embed="rId3">
            <a:alphaModFix/>
          </a:blip>
          <a:srcRect b="50367" l="0" r="0" t="0"/>
          <a:stretch/>
        </p:blipFill>
        <p:spPr>
          <a:xfrm>
            <a:off x="3102950" y="1416750"/>
            <a:ext cx="2938100" cy="3326500"/>
          </a:xfrm>
          <a:prstGeom prst="rect">
            <a:avLst/>
          </a:prstGeom>
          <a:noFill/>
          <a:ln>
            <a:noFill/>
          </a:ln>
        </p:spPr>
      </p:pic>
      <p:sp>
        <p:nvSpPr>
          <p:cNvPr id="195" name="Google Shape;195;p22"/>
          <p:cNvSpPr txBox="1"/>
          <p:nvPr/>
        </p:nvSpPr>
        <p:spPr>
          <a:xfrm>
            <a:off x="504275" y="2186825"/>
            <a:ext cx="25212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ru" sz="1900">
                <a:solidFill>
                  <a:schemeClr val="dk2"/>
                </a:solidFill>
                <a:latin typeface="Calibri"/>
                <a:ea typeface="Calibri"/>
                <a:cs typeface="Calibri"/>
                <a:sym typeface="Calibri"/>
              </a:rPr>
              <a:t>Query = "Arcane :("</a:t>
            </a:r>
            <a:endParaRPr b="1"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Problem 4: Top Tweets</a:t>
            </a:r>
            <a:endParaRPr/>
          </a:p>
        </p:txBody>
      </p:sp>
      <p:pic>
        <p:nvPicPr>
          <p:cNvPr id="201" name="Google Shape;201;p23"/>
          <p:cNvPicPr preferRelativeResize="0"/>
          <p:nvPr/>
        </p:nvPicPr>
        <p:blipFill rotWithShape="1">
          <a:blip r:embed="rId3">
            <a:alphaModFix/>
          </a:blip>
          <a:srcRect b="45575" l="0" r="0" t="0"/>
          <a:stretch/>
        </p:blipFill>
        <p:spPr>
          <a:xfrm>
            <a:off x="364950" y="1769053"/>
            <a:ext cx="4095775" cy="1717800"/>
          </a:xfrm>
          <a:prstGeom prst="rect">
            <a:avLst/>
          </a:prstGeom>
          <a:noFill/>
          <a:ln>
            <a:noFill/>
          </a:ln>
        </p:spPr>
      </p:pic>
      <p:pic>
        <p:nvPicPr>
          <p:cNvPr id="202" name="Google Shape;202;p23"/>
          <p:cNvPicPr preferRelativeResize="0"/>
          <p:nvPr/>
        </p:nvPicPr>
        <p:blipFill rotWithShape="1">
          <a:blip r:embed="rId4">
            <a:alphaModFix/>
          </a:blip>
          <a:srcRect b="35408" l="0" r="0" t="0"/>
          <a:stretch/>
        </p:blipFill>
        <p:spPr>
          <a:xfrm>
            <a:off x="4531175" y="1622225"/>
            <a:ext cx="4386725" cy="2011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Problem 4: Target Audience Analysis</a:t>
            </a:r>
            <a:endParaRPr/>
          </a:p>
        </p:txBody>
      </p:sp>
      <p:pic>
        <p:nvPicPr>
          <p:cNvPr id="208" name="Google Shape;208;p24"/>
          <p:cNvPicPr preferRelativeResize="0"/>
          <p:nvPr/>
        </p:nvPicPr>
        <p:blipFill rotWithShape="1">
          <a:blip r:embed="rId3">
            <a:alphaModFix/>
          </a:blip>
          <a:srcRect b="51973" l="0" r="0" t="0"/>
          <a:stretch/>
        </p:blipFill>
        <p:spPr>
          <a:xfrm>
            <a:off x="926750" y="1800200"/>
            <a:ext cx="3443550" cy="2703000"/>
          </a:xfrm>
          <a:prstGeom prst="rect">
            <a:avLst/>
          </a:prstGeom>
          <a:noFill/>
          <a:ln>
            <a:noFill/>
          </a:ln>
        </p:spPr>
      </p:pic>
      <p:pic>
        <p:nvPicPr>
          <p:cNvPr id="209" name="Google Shape;209;p24"/>
          <p:cNvPicPr preferRelativeResize="0"/>
          <p:nvPr/>
        </p:nvPicPr>
        <p:blipFill rotWithShape="1">
          <a:blip r:embed="rId3">
            <a:alphaModFix/>
          </a:blip>
          <a:srcRect b="0" l="0" r="0" t="48245"/>
          <a:stretch/>
        </p:blipFill>
        <p:spPr>
          <a:xfrm>
            <a:off x="4842308" y="1800200"/>
            <a:ext cx="3209042" cy="2703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Data Collection</a:t>
            </a:r>
            <a:endParaRPr/>
          </a:p>
        </p:txBody>
      </p:sp>
      <p:sp>
        <p:nvSpPr>
          <p:cNvPr id="135" name="Google Shape;135;p14"/>
          <p:cNvSpPr txBox="1"/>
          <p:nvPr>
            <p:ph idx="1" type="body"/>
          </p:nvPr>
        </p:nvSpPr>
        <p:spPr>
          <a:xfrm>
            <a:off x="819150" y="1800200"/>
            <a:ext cx="2703000" cy="2733900"/>
          </a:xfrm>
          <a:prstGeom prst="rect">
            <a:avLst/>
          </a:prstGeom>
        </p:spPr>
        <p:txBody>
          <a:bodyPr anchorCtr="0" anchor="t" bIns="91425" lIns="91425" spcFirstLastPara="1" rIns="91425" wrap="square" tIns="91425">
            <a:normAutofit/>
          </a:bodyPr>
          <a:lstStyle/>
          <a:p>
            <a:pPr indent="-349250" lvl="0" marL="457200" rtl="0" algn="l">
              <a:lnSpc>
                <a:spcPct val="200000"/>
              </a:lnSpc>
              <a:spcBef>
                <a:spcPts val="0"/>
              </a:spcBef>
              <a:spcAft>
                <a:spcPts val="0"/>
              </a:spcAft>
              <a:buSzPts val="1900"/>
              <a:buChar char="●"/>
            </a:pPr>
            <a:r>
              <a:rPr lang="ru" sz="1900"/>
              <a:t>Nutrition</a:t>
            </a:r>
            <a:endParaRPr sz="1900"/>
          </a:p>
          <a:p>
            <a:pPr indent="-349250" lvl="0" marL="457200" rtl="0" algn="l">
              <a:lnSpc>
                <a:spcPct val="200000"/>
              </a:lnSpc>
              <a:spcBef>
                <a:spcPts val="0"/>
              </a:spcBef>
              <a:spcAft>
                <a:spcPts val="0"/>
              </a:spcAft>
              <a:buSzPts val="1900"/>
              <a:buChar char="●"/>
            </a:pPr>
            <a:r>
              <a:rPr lang="ru" sz="1900"/>
              <a:t>Elon Musk</a:t>
            </a:r>
            <a:endParaRPr sz="1900"/>
          </a:p>
          <a:p>
            <a:pPr indent="-349250" lvl="0" marL="457200" rtl="0" algn="l">
              <a:lnSpc>
                <a:spcPct val="200000"/>
              </a:lnSpc>
              <a:spcBef>
                <a:spcPts val="0"/>
              </a:spcBef>
              <a:spcAft>
                <a:spcPts val="0"/>
              </a:spcAft>
              <a:buSzPts val="1900"/>
              <a:buChar char="●"/>
            </a:pPr>
            <a:r>
              <a:rPr i="1" lang="ru" sz="1900"/>
              <a:t>Arcane</a:t>
            </a:r>
            <a:endParaRPr i="1" sz="1900"/>
          </a:p>
        </p:txBody>
      </p:sp>
      <p:pic>
        <p:nvPicPr>
          <p:cNvPr id="136" name="Google Shape;136;p14"/>
          <p:cNvPicPr preferRelativeResize="0"/>
          <p:nvPr/>
        </p:nvPicPr>
        <p:blipFill>
          <a:blip r:embed="rId3">
            <a:alphaModFix/>
          </a:blip>
          <a:stretch>
            <a:fillRect/>
          </a:stretch>
        </p:blipFill>
        <p:spPr>
          <a:xfrm>
            <a:off x="5620625" y="2299350"/>
            <a:ext cx="3123050" cy="1561525"/>
          </a:xfrm>
          <a:prstGeom prst="rect">
            <a:avLst/>
          </a:prstGeom>
          <a:noFill/>
          <a:ln>
            <a:noFill/>
          </a:ln>
        </p:spPr>
      </p:pic>
      <p:pic>
        <p:nvPicPr>
          <p:cNvPr id="137" name="Google Shape;137;p14"/>
          <p:cNvPicPr preferRelativeResize="0"/>
          <p:nvPr/>
        </p:nvPicPr>
        <p:blipFill>
          <a:blip r:embed="rId4">
            <a:alphaModFix/>
          </a:blip>
          <a:stretch>
            <a:fillRect/>
          </a:stretch>
        </p:blipFill>
        <p:spPr>
          <a:xfrm>
            <a:off x="3245050" y="1626127"/>
            <a:ext cx="1962875" cy="2907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2529425" y="657125"/>
            <a:ext cx="40836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5200"/>
              <a:t>Motivation 1</a:t>
            </a:r>
            <a:endParaRPr sz="5600"/>
          </a:p>
        </p:txBody>
      </p:sp>
      <p:pic>
        <p:nvPicPr>
          <p:cNvPr id="143" name="Google Shape;143;p15"/>
          <p:cNvPicPr preferRelativeResize="0"/>
          <p:nvPr/>
        </p:nvPicPr>
        <p:blipFill>
          <a:blip r:embed="rId3">
            <a:alphaModFix/>
          </a:blip>
          <a:stretch>
            <a:fillRect/>
          </a:stretch>
        </p:blipFill>
        <p:spPr>
          <a:xfrm rot="-1800000">
            <a:off x="1286950" y="1537038"/>
            <a:ext cx="1543050" cy="2962275"/>
          </a:xfrm>
          <a:prstGeom prst="rect">
            <a:avLst/>
          </a:prstGeom>
          <a:noFill/>
          <a:ln>
            <a:noFill/>
          </a:ln>
        </p:spPr>
      </p:pic>
      <p:pic>
        <p:nvPicPr>
          <p:cNvPr id="144" name="Google Shape;144;p15"/>
          <p:cNvPicPr preferRelativeResize="0"/>
          <p:nvPr/>
        </p:nvPicPr>
        <p:blipFill>
          <a:blip r:embed="rId4">
            <a:alphaModFix/>
          </a:blip>
          <a:stretch>
            <a:fillRect/>
          </a:stretch>
        </p:blipFill>
        <p:spPr>
          <a:xfrm rot="900001">
            <a:off x="5757447" y="1423263"/>
            <a:ext cx="2304625" cy="2296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Problem 2: Top Words and Retweets</a:t>
            </a:r>
            <a:endParaRPr/>
          </a:p>
        </p:txBody>
      </p:sp>
      <p:sp>
        <p:nvSpPr>
          <p:cNvPr id="150" name="Google Shape;150;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600"/>
          </a:p>
        </p:txBody>
      </p:sp>
      <p:pic>
        <p:nvPicPr>
          <p:cNvPr id="151" name="Google Shape;151;p16"/>
          <p:cNvPicPr preferRelativeResize="0"/>
          <p:nvPr/>
        </p:nvPicPr>
        <p:blipFill rotWithShape="1">
          <a:blip r:embed="rId3">
            <a:alphaModFix/>
          </a:blip>
          <a:srcRect b="49436" l="0" r="0" t="0"/>
          <a:stretch/>
        </p:blipFill>
        <p:spPr>
          <a:xfrm>
            <a:off x="718900" y="1558099"/>
            <a:ext cx="2102629" cy="2880625"/>
          </a:xfrm>
          <a:prstGeom prst="rect">
            <a:avLst/>
          </a:prstGeom>
          <a:noFill/>
          <a:ln>
            <a:noFill/>
          </a:ln>
        </p:spPr>
      </p:pic>
      <p:pic>
        <p:nvPicPr>
          <p:cNvPr id="152" name="Google Shape;152;p16"/>
          <p:cNvPicPr preferRelativeResize="0"/>
          <p:nvPr/>
        </p:nvPicPr>
        <p:blipFill>
          <a:blip r:embed="rId4">
            <a:alphaModFix/>
          </a:blip>
          <a:stretch>
            <a:fillRect/>
          </a:stretch>
        </p:blipFill>
        <p:spPr>
          <a:xfrm>
            <a:off x="3065050" y="1558100"/>
            <a:ext cx="5641268" cy="2811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Problem 2: Top Hashtags and Mentions</a:t>
            </a:r>
            <a:endParaRPr/>
          </a:p>
        </p:txBody>
      </p:sp>
      <p:pic>
        <p:nvPicPr>
          <p:cNvPr id="158" name="Google Shape;158;p17"/>
          <p:cNvPicPr preferRelativeResize="0"/>
          <p:nvPr/>
        </p:nvPicPr>
        <p:blipFill>
          <a:blip r:embed="rId3">
            <a:alphaModFix/>
          </a:blip>
          <a:stretch>
            <a:fillRect/>
          </a:stretch>
        </p:blipFill>
        <p:spPr>
          <a:xfrm>
            <a:off x="1134625" y="1601925"/>
            <a:ext cx="2738000" cy="2997650"/>
          </a:xfrm>
          <a:prstGeom prst="rect">
            <a:avLst/>
          </a:prstGeom>
          <a:noFill/>
          <a:ln>
            <a:noFill/>
          </a:ln>
        </p:spPr>
      </p:pic>
      <p:pic>
        <p:nvPicPr>
          <p:cNvPr id="159" name="Google Shape;159;p17"/>
          <p:cNvPicPr preferRelativeResize="0"/>
          <p:nvPr/>
        </p:nvPicPr>
        <p:blipFill>
          <a:blip r:embed="rId4">
            <a:alphaModFix/>
          </a:blip>
          <a:stretch>
            <a:fillRect/>
          </a:stretch>
        </p:blipFill>
        <p:spPr>
          <a:xfrm>
            <a:off x="4771650" y="1548750"/>
            <a:ext cx="3006573" cy="3104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2544600" y="657125"/>
            <a:ext cx="40548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5200"/>
              <a:t>Motivation 2</a:t>
            </a:r>
            <a:endParaRPr sz="5600"/>
          </a:p>
        </p:txBody>
      </p:sp>
      <p:pic>
        <p:nvPicPr>
          <p:cNvPr id="165" name="Google Shape;165;p18"/>
          <p:cNvPicPr preferRelativeResize="0"/>
          <p:nvPr/>
        </p:nvPicPr>
        <p:blipFill>
          <a:blip r:embed="rId3">
            <a:alphaModFix/>
          </a:blip>
          <a:stretch>
            <a:fillRect/>
          </a:stretch>
        </p:blipFill>
        <p:spPr>
          <a:xfrm>
            <a:off x="486750" y="1995175"/>
            <a:ext cx="3797701" cy="2136200"/>
          </a:xfrm>
          <a:prstGeom prst="rect">
            <a:avLst/>
          </a:prstGeom>
          <a:noFill/>
          <a:ln>
            <a:noFill/>
          </a:ln>
        </p:spPr>
      </p:pic>
      <p:pic>
        <p:nvPicPr>
          <p:cNvPr id="166" name="Google Shape;166;p18"/>
          <p:cNvPicPr preferRelativeResize="0"/>
          <p:nvPr/>
        </p:nvPicPr>
        <p:blipFill>
          <a:blip r:embed="rId4">
            <a:alphaModFix/>
          </a:blip>
          <a:stretch>
            <a:fillRect/>
          </a:stretch>
        </p:blipFill>
        <p:spPr>
          <a:xfrm>
            <a:off x="4847600" y="1995175"/>
            <a:ext cx="3797690" cy="2136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Problem 3: Musk’s Followers and Friends</a:t>
            </a:r>
            <a:endParaRPr/>
          </a:p>
        </p:txBody>
      </p:sp>
      <p:pic>
        <p:nvPicPr>
          <p:cNvPr id="172" name="Google Shape;172;p19"/>
          <p:cNvPicPr preferRelativeResize="0"/>
          <p:nvPr/>
        </p:nvPicPr>
        <p:blipFill>
          <a:blip r:embed="rId3">
            <a:alphaModFix/>
          </a:blip>
          <a:stretch>
            <a:fillRect/>
          </a:stretch>
        </p:blipFill>
        <p:spPr>
          <a:xfrm>
            <a:off x="454775" y="1485725"/>
            <a:ext cx="2734400" cy="3235900"/>
          </a:xfrm>
          <a:prstGeom prst="rect">
            <a:avLst/>
          </a:prstGeom>
          <a:noFill/>
          <a:ln>
            <a:noFill/>
          </a:ln>
        </p:spPr>
      </p:pic>
      <p:pic>
        <p:nvPicPr>
          <p:cNvPr id="173" name="Google Shape;173;p19"/>
          <p:cNvPicPr preferRelativeResize="0"/>
          <p:nvPr/>
        </p:nvPicPr>
        <p:blipFill rotWithShape="1">
          <a:blip r:embed="rId4">
            <a:alphaModFix/>
          </a:blip>
          <a:srcRect b="2030" l="0" r="0" t="-2030"/>
          <a:stretch/>
        </p:blipFill>
        <p:spPr>
          <a:xfrm>
            <a:off x="5429150" y="1388375"/>
            <a:ext cx="2895700" cy="3278700"/>
          </a:xfrm>
          <a:prstGeom prst="rect">
            <a:avLst/>
          </a:prstGeom>
          <a:noFill/>
          <a:ln>
            <a:noFill/>
          </a:ln>
        </p:spPr>
      </p:pic>
      <p:sp>
        <p:nvSpPr>
          <p:cNvPr id="174" name="Google Shape;174;p19"/>
          <p:cNvSpPr txBox="1"/>
          <p:nvPr/>
        </p:nvSpPr>
        <p:spPr>
          <a:xfrm>
            <a:off x="3449750" y="2827625"/>
            <a:ext cx="19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latin typeface="Calibri"/>
                <a:ea typeface="Calibri"/>
                <a:cs typeface="Calibri"/>
                <a:sym typeface="Calibri"/>
              </a:rPr>
              <a:t>Followers VS. Friends</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Problem 3.1: Common Friends</a:t>
            </a:r>
            <a:endParaRPr/>
          </a:p>
        </p:txBody>
      </p:sp>
      <p:pic>
        <p:nvPicPr>
          <p:cNvPr id="180" name="Google Shape;180;p20"/>
          <p:cNvPicPr preferRelativeResize="0"/>
          <p:nvPr/>
        </p:nvPicPr>
        <p:blipFill>
          <a:blip r:embed="rId3">
            <a:alphaModFix/>
          </a:blip>
          <a:stretch>
            <a:fillRect/>
          </a:stretch>
        </p:blipFill>
        <p:spPr>
          <a:xfrm>
            <a:off x="4693250" y="1868400"/>
            <a:ext cx="3998474" cy="2249150"/>
          </a:xfrm>
          <a:prstGeom prst="rect">
            <a:avLst/>
          </a:prstGeom>
          <a:noFill/>
          <a:ln>
            <a:noFill/>
          </a:ln>
        </p:spPr>
      </p:pic>
      <p:pic>
        <p:nvPicPr>
          <p:cNvPr id="181" name="Google Shape;181;p20"/>
          <p:cNvPicPr preferRelativeResize="0"/>
          <p:nvPr/>
        </p:nvPicPr>
        <p:blipFill>
          <a:blip r:embed="rId4">
            <a:alphaModFix/>
          </a:blip>
          <a:stretch>
            <a:fillRect/>
          </a:stretch>
        </p:blipFill>
        <p:spPr>
          <a:xfrm>
            <a:off x="411325" y="1868400"/>
            <a:ext cx="3632126" cy="22491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2517150" y="642725"/>
            <a:ext cx="4109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5200"/>
              <a:t>Motivation 3</a:t>
            </a:r>
            <a:endParaRPr sz="5600"/>
          </a:p>
        </p:txBody>
      </p:sp>
      <p:pic>
        <p:nvPicPr>
          <p:cNvPr id="187" name="Google Shape;187;p21"/>
          <p:cNvPicPr preferRelativeResize="0"/>
          <p:nvPr/>
        </p:nvPicPr>
        <p:blipFill>
          <a:blip r:embed="rId3">
            <a:alphaModFix/>
          </a:blip>
          <a:stretch>
            <a:fillRect/>
          </a:stretch>
        </p:blipFill>
        <p:spPr>
          <a:xfrm>
            <a:off x="4938450" y="1986550"/>
            <a:ext cx="3759324" cy="2371026"/>
          </a:xfrm>
          <a:prstGeom prst="rect">
            <a:avLst/>
          </a:prstGeom>
          <a:noFill/>
          <a:ln>
            <a:noFill/>
          </a:ln>
        </p:spPr>
      </p:pic>
      <p:pic>
        <p:nvPicPr>
          <p:cNvPr id="188" name="Google Shape;188;p21"/>
          <p:cNvPicPr preferRelativeResize="0"/>
          <p:nvPr/>
        </p:nvPicPr>
        <p:blipFill>
          <a:blip r:embed="rId4">
            <a:alphaModFix/>
          </a:blip>
          <a:stretch>
            <a:fillRect/>
          </a:stretch>
        </p:blipFill>
        <p:spPr>
          <a:xfrm>
            <a:off x="462425" y="1986550"/>
            <a:ext cx="4109575" cy="2371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